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04ecfc62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04ecfc62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4ecfc62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04ecfc62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45dfc15f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45dfc15f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45dfc15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45dfc15f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45dfc15f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45dfc15f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45dfc15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45dfc15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45dfc15f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45dfc15f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04ecfc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04ecfc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04ecfc62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04ecfc62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04ecfc6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04ecfc62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04ecfc62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04ecfc62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04ecfc62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04ecfc62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4ecfc62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4ecfc62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4ecfc6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4ecfc62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495350"/>
            <a:ext cx="8520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Como...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38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 smtClean="0">
                <a:solidFill>
                  <a:srgbClr val="FFFFFF"/>
                </a:solidFill>
              </a:rPr>
              <a:t>¡Iniciar </a:t>
            </a:r>
            <a:r>
              <a:rPr lang="es-ES" dirty="0">
                <a:solidFill>
                  <a:srgbClr val="FFFFFF"/>
                </a:solidFill>
              </a:rPr>
              <a:t>sesión en </a:t>
            </a:r>
            <a:r>
              <a:rPr lang="es-ES" i="1" dirty="0">
                <a:solidFill>
                  <a:srgbClr val="FFFFFF"/>
                </a:solidFill>
              </a:rPr>
              <a:t>Classlink</a:t>
            </a:r>
            <a:r>
              <a:rPr lang="es-ES" dirty="0">
                <a:solidFill>
                  <a:srgbClr val="FFFFFF"/>
                </a:solidFill>
              </a:rPr>
              <a:t> y </a:t>
            </a:r>
            <a:r>
              <a:rPr lang="es-ES" i="1" dirty="0" smtClean="0">
                <a:solidFill>
                  <a:srgbClr val="FFFFFF"/>
                </a:solidFill>
              </a:rPr>
              <a:t>Schoology</a:t>
            </a:r>
            <a:r>
              <a:rPr lang="es-ES" dirty="0" smtClean="0">
                <a:solidFill>
                  <a:srgbClr val="FFFFFF"/>
                </a:solidFill>
              </a:rPr>
              <a:t>!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t="4498"/>
          <a:stretch/>
        </p:blipFill>
        <p:spPr>
          <a:xfrm>
            <a:off x="0" y="46000"/>
            <a:ext cx="9144001" cy="50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/>
          <p:nvPr/>
        </p:nvSpPr>
        <p:spPr>
          <a:xfrm>
            <a:off x="1316925" y="2012675"/>
            <a:ext cx="1006500" cy="103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2"/>
          <p:cNvSpPr txBox="1"/>
          <p:nvPr/>
        </p:nvSpPr>
        <p:spPr>
          <a:xfrm>
            <a:off x="1205124" y="3242650"/>
            <a:ext cx="4754242" cy="6459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500" dirty="0" smtClean="0">
                <a:solidFill>
                  <a:srgbClr val="FFFFFF"/>
                </a:solidFill>
              </a:rPr>
              <a:t>Busque </a:t>
            </a:r>
            <a:r>
              <a:rPr lang="es-ES" sz="1500" dirty="0">
                <a:solidFill>
                  <a:srgbClr val="FFFFFF"/>
                </a:solidFill>
              </a:rPr>
              <a:t>el </a:t>
            </a:r>
            <a:r>
              <a:rPr lang="es-ES" sz="1500" dirty="0" smtClean="0">
                <a:solidFill>
                  <a:srgbClr val="FFFFFF"/>
                </a:solidFill>
              </a:rPr>
              <a:t>ícono </a:t>
            </a:r>
            <a:r>
              <a:rPr lang="es-ES" sz="1500" dirty="0">
                <a:solidFill>
                  <a:srgbClr val="FFFFFF"/>
                </a:solidFill>
              </a:rPr>
              <a:t>de </a:t>
            </a:r>
            <a:r>
              <a:rPr lang="es-ES" sz="1500" i="1" dirty="0">
                <a:solidFill>
                  <a:srgbClr val="FFFFFF"/>
                </a:solidFill>
              </a:rPr>
              <a:t>Schoology</a:t>
            </a:r>
            <a:r>
              <a:rPr lang="es-ES" sz="1500" dirty="0">
                <a:solidFill>
                  <a:srgbClr val="FFFFFF"/>
                </a:solidFill>
              </a:rPr>
              <a:t> y </a:t>
            </a:r>
            <a:r>
              <a:rPr lang="es-ES" sz="1500" dirty="0" smtClean="0">
                <a:solidFill>
                  <a:srgbClr val="FFFFFF"/>
                </a:solidFill>
              </a:rPr>
              <a:t>haga </a:t>
            </a:r>
            <a:r>
              <a:rPr lang="es-ES" sz="1500" dirty="0">
                <a:solidFill>
                  <a:srgbClr val="FFFFFF"/>
                </a:solidFill>
              </a:rPr>
              <a:t>doble clic en </a:t>
            </a:r>
            <a:r>
              <a:rPr lang="es-ES" sz="1500" dirty="0" smtClean="0">
                <a:solidFill>
                  <a:srgbClr val="FFFFFF"/>
                </a:solidFill>
              </a:rPr>
              <a:t>él</a:t>
            </a:r>
            <a:r>
              <a:rPr lang="en" sz="1500" dirty="0" smtClean="0">
                <a:solidFill>
                  <a:srgbClr val="FFFFFF"/>
                </a:solidFill>
              </a:rPr>
              <a:t> </a:t>
            </a:r>
            <a:endParaRPr sz="1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t="8427" b="4962"/>
          <a:stretch/>
        </p:blipFill>
        <p:spPr>
          <a:xfrm>
            <a:off x="-2225" y="0"/>
            <a:ext cx="9148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8131850" y="322175"/>
            <a:ext cx="1221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Your name</a:t>
            </a:r>
            <a:r>
              <a:rPr lang="en"/>
              <a:t> </a:t>
            </a:r>
            <a:endParaRPr dirty="0"/>
          </a:p>
        </p:txBody>
      </p:sp>
      <p:sp>
        <p:nvSpPr>
          <p:cNvPr id="133" name="Google Shape;133;p23"/>
          <p:cNvSpPr txBox="1"/>
          <p:nvPr/>
        </p:nvSpPr>
        <p:spPr>
          <a:xfrm>
            <a:off x="3739600" y="906950"/>
            <a:ext cx="2289426" cy="433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¡</a:t>
            </a:r>
            <a:r>
              <a:rPr lang="en-US" dirty="0" smtClean="0"/>
              <a:t>Ya</a:t>
            </a:r>
            <a:r>
              <a:rPr lang="en-US" dirty="0" smtClean="0"/>
              <a:t> </a:t>
            </a:r>
            <a:r>
              <a:rPr lang="en-US" dirty="0" smtClean="0"/>
              <a:t>está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i="1" dirty="0" smtClean="0"/>
              <a:t>Schoology</a:t>
            </a:r>
            <a:r>
              <a:rPr lang="en-US" dirty="0" smtClean="0"/>
              <a:t>!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134" name="Google Shape;134;p23"/>
          <p:cNvSpPr txBox="1"/>
          <p:nvPr/>
        </p:nvSpPr>
        <p:spPr>
          <a:xfrm>
            <a:off x="3842324" y="3283225"/>
            <a:ext cx="3409813" cy="10899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500" dirty="0" smtClean="0"/>
              <a:t>Después </a:t>
            </a:r>
            <a:r>
              <a:rPr lang="es-ES" sz="1500" dirty="0"/>
              <a:t>de leer la guía </a:t>
            </a:r>
            <a:r>
              <a:rPr lang="es-ES" sz="1500" dirty="0" smtClean="0"/>
              <a:t>“Welcome to Schoology” (</a:t>
            </a:r>
            <a:r>
              <a:rPr lang="es-ES" sz="900" dirty="0" smtClean="0"/>
              <a:t>Bienvenido </a:t>
            </a:r>
            <a:r>
              <a:rPr lang="es-ES" sz="900" dirty="0"/>
              <a:t>a </a:t>
            </a:r>
            <a:r>
              <a:rPr lang="es-ES" sz="900" dirty="0" smtClean="0"/>
              <a:t>Schoology</a:t>
            </a:r>
            <a:r>
              <a:rPr lang="es-ES" sz="1500" dirty="0" smtClean="0"/>
              <a:t>), </a:t>
            </a:r>
            <a:r>
              <a:rPr lang="es-ES" sz="1500" dirty="0" smtClean="0">
                <a:solidFill>
                  <a:schemeClr val="tx1"/>
                </a:solidFill>
              </a:rPr>
              <a:t>verá </a:t>
            </a:r>
            <a:r>
              <a:rPr lang="es-ES" sz="1500" dirty="0">
                <a:solidFill>
                  <a:schemeClr val="tx1"/>
                </a:solidFill>
              </a:rPr>
              <a:t>s</a:t>
            </a:r>
            <a:r>
              <a:rPr lang="es-ES" sz="1500" dirty="0" smtClean="0">
                <a:solidFill>
                  <a:schemeClr val="tx1"/>
                </a:solidFill>
              </a:rPr>
              <a:t>us </a:t>
            </a:r>
            <a:r>
              <a:rPr lang="es-ES" sz="1500" dirty="0" smtClean="0">
                <a:solidFill>
                  <a:schemeClr val="tx1"/>
                </a:solidFill>
              </a:rPr>
              <a:t>clases.</a:t>
            </a:r>
            <a:r>
              <a:rPr lang="en" sz="1500" dirty="0" smtClean="0">
                <a:solidFill>
                  <a:schemeClr val="tx1"/>
                </a:solidFill>
              </a:rPr>
              <a:t> </a:t>
            </a:r>
            <a:endParaRPr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t="797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8131850" y="322175"/>
            <a:ext cx="1221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Your name</a:t>
            </a:r>
            <a:r>
              <a:rPr lang="en"/>
              <a:t> </a:t>
            </a:r>
            <a:endParaRPr dirty="0"/>
          </a:p>
        </p:txBody>
      </p:sp>
      <p:sp>
        <p:nvSpPr>
          <p:cNvPr id="141" name="Google Shape;141;p24"/>
          <p:cNvSpPr txBox="1"/>
          <p:nvPr/>
        </p:nvSpPr>
        <p:spPr>
          <a:xfrm>
            <a:off x="2944474" y="755375"/>
            <a:ext cx="2930809" cy="6213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 smtClean="0"/>
              <a:t>La </a:t>
            </a:r>
            <a:r>
              <a:rPr lang="es-ES" sz="1600" dirty="0"/>
              <a:t>mayoría de los estudiantes tendrán una sola </a:t>
            </a:r>
            <a:r>
              <a:rPr lang="es-ES" sz="1600" dirty="0" smtClean="0"/>
              <a:t>clase.</a:t>
            </a:r>
            <a:endParaRPr sz="1600" dirty="0"/>
          </a:p>
        </p:txBody>
      </p:sp>
      <p:sp>
        <p:nvSpPr>
          <p:cNvPr id="142" name="Google Shape;142;p24"/>
          <p:cNvSpPr txBox="1"/>
          <p:nvPr/>
        </p:nvSpPr>
        <p:spPr>
          <a:xfrm>
            <a:off x="5465379" y="2026800"/>
            <a:ext cx="3121573" cy="70589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500" dirty="0" smtClean="0"/>
              <a:t>Pero </a:t>
            </a:r>
            <a:r>
              <a:rPr lang="es-ES" sz="1500" dirty="0"/>
              <a:t>algunos estudiantes tendrán más de </a:t>
            </a:r>
            <a:r>
              <a:rPr lang="es-ES" sz="1500" dirty="0" smtClean="0"/>
              <a:t>una… </a:t>
            </a:r>
            <a:r>
              <a:rPr lang="es-ES" sz="1500" dirty="0"/>
              <a:t>¡como </a:t>
            </a:r>
            <a:r>
              <a:rPr lang="es-ES" sz="1500" dirty="0" smtClean="0"/>
              <a:t>yo!</a:t>
            </a:r>
            <a:r>
              <a:rPr lang="en" sz="1500" dirty="0" smtClean="0"/>
              <a:t> </a:t>
            </a:r>
            <a:endParaRPr sz="1500" dirty="0"/>
          </a:p>
        </p:txBody>
      </p:sp>
      <p:sp>
        <p:nvSpPr>
          <p:cNvPr id="143" name="Google Shape;143;p24"/>
          <p:cNvSpPr txBox="1"/>
          <p:nvPr/>
        </p:nvSpPr>
        <p:spPr>
          <a:xfrm>
            <a:off x="5749675" y="3272525"/>
            <a:ext cx="3005442" cy="11007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500" dirty="0" smtClean="0"/>
              <a:t>Si </a:t>
            </a:r>
            <a:r>
              <a:rPr lang="es-ES" sz="1500" dirty="0" smtClean="0"/>
              <a:t>tiene </a:t>
            </a:r>
            <a:r>
              <a:rPr lang="es-ES" sz="1500" dirty="0"/>
              <a:t>más de una clase, significa </a:t>
            </a:r>
            <a:r>
              <a:rPr lang="es-ES" sz="1500" dirty="0">
                <a:solidFill>
                  <a:schemeClr val="tx1"/>
                </a:solidFill>
              </a:rPr>
              <a:t>que </a:t>
            </a:r>
            <a:r>
              <a:rPr lang="es-ES" sz="1500" dirty="0" smtClean="0">
                <a:solidFill>
                  <a:schemeClr val="tx1"/>
                </a:solidFill>
              </a:rPr>
              <a:t>ve </a:t>
            </a:r>
            <a:r>
              <a:rPr lang="es-ES" sz="1500" dirty="0">
                <a:solidFill>
                  <a:schemeClr val="tx1"/>
                </a:solidFill>
              </a:rPr>
              <a:t>un maestro adicional, como para </a:t>
            </a:r>
            <a:r>
              <a:rPr lang="es-ES" sz="1500" dirty="0" smtClean="0">
                <a:solidFill>
                  <a:schemeClr val="tx1"/>
                </a:solidFill>
              </a:rPr>
              <a:t>Terapia de habla/lenguaje o</a:t>
            </a:r>
            <a:r>
              <a:rPr lang="es-ES" sz="1500" dirty="0" smtClean="0">
                <a:solidFill>
                  <a:schemeClr val="tx1"/>
                </a:solidFill>
              </a:rPr>
              <a:t> </a:t>
            </a:r>
            <a:r>
              <a:rPr lang="es-ES" sz="1500" dirty="0">
                <a:solidFill>
                  <a:schemeClr val="tx1"/>
                </a:solidFill>
              </a:rPr>
              <a:t>de </a:t>
            </a:r>
            <a:r>
              <a:rPr lang="es-ES" sz="1500" dirty="0" smtClean="0">
                <a:solidFill>
                  <a:schemeClr val="tx1"/>
                </a:solidFill>
              </a:rPr>
              <a:t>GT</a:t>
            </a:r>
            <a:r>
              <a:rPr lang="en" sz="1500" dirty="0" smtClean="0">
                <a:solidFill>
                  <a:schemeClr val="tx1"/>
                </a:solidFill>
              </a:rPr>
              <a:t>. </a:t>
            </a:r>
            <a:endParaRPr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t="797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131850" y="322175"/>
            <a:ext cx="1221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Your name</a:t>
            </a:r>
            <a:r>
              <a:rPr lang="en"/>
              <a:t> </a:t>
            </a:r>
            <a:endParaRPr dirty="0"/>
          </a:p>
        </p:txBody>
      </p:sp>
      <p:sp>
        <p:nvSpPr>
          <p:cNvPr id="150" name="Google Shape;150;p25"/>
          <p:cNvSpPr txBox="1"/>
          <p:nvPr/>
        </p:nvSpPr>
        <p:spPr>
          <a:xfrm>
            <a:off x="3105975" y="1880975"/>
            <a:ext cx="4093612" cy="621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 smtClean="0">
                <a:solidFill>
                  <a:schemeClr val="tx1"/>
                </a:solidFill>
              </a:rPr>
              <a:t>¡</a:t>
            </a:r>
            <a:r>
              <a:rPr lang="es-ES" sz="1600" dirty="0" smtClean="0">
                <a:solidFill>
                  <a:schemeClr val="tx1"/>
                </a:solidFill>
              </a:rPr>
              <a:t>Haga </a:t>
            </a:r>
            <a:r>
              <a:rPr lang="es-ES" sz="1600" dirty="0">
                <a:solidFill>
                  <a:schemeClr val="tx1"/>
                </a:solidFill>
              </a:rPr>
              <a:t>doble clic en </a:t>
            </a:r>
            <a:r>
              <a:rPr lang="es-ES" sz="1600" dirty="0" smtClean="0">
                <a:solidFill>
                  <a:schemeClr val="tx1"/>
                </a:solidFill>
              </a:rPr>
              <a:t>su </a:t>
            </a:r>
            <a:r>
              <a:rPr lang="es-ES" sz="1600" dirty="0">
                <a:solidFill>
                  <a:schemeClr val="tx1"/>
                </a:solidFill>
              </a:rPr>
              <a:t>clase para </a:t>
            </a:r>
            <a:r>
              <a:rPr lang="es-ES" sz="1600" dirty="0" smtClean="0">
                <a:solidFill>
                  <a:schemeClr val="tx1"/>
                </a:solidFill>
              </a:rPr>
              <a:t>explorar</a:t>
            </a:r>
            <a:r>
              <a:rPr lang="es-ES" sz="1600" dirty="0" smtClean="0"/>
              <a:t>!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t="808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8131850" y="322175"/>
            <a:ext cx="1221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Your name</a:t>
            </a:r>
            <a:r>
              <a:rPr lang="en"/>
              <a:t> </a:t>
            </a:r>
            <a:endParaRPr dirty="0"/>
          </a:p>
        </p:txBody>
      </p:sp>
      <p:sp>
        <p:nvSpPr>
          <p:cNvPr id="157" name="Google Shape;157;p26"/>
          <p:cNvSpPr txBox="1"/>
          <p:nvPr/>
        </p:nvSpPr>
        <p:spPr>
          <a:xfrm>
            <a:off x="3522350" y="854775"/>
            <a:ext cx="2422800" cy="6213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 smtClean="0">
                <a:solidFill>
                  <a:schemeClr val="tx1"/>
                </a:solidFill>
              </a:rPr>
              <a:t>¡</a:t>
            </a:r>
            <a:r>
              <a:rPr lang="es-ES" sz="1600" dirty="0" smtClean="0">
                <a:solidFill>
                  <a:schemeClr val="tx1"/>
                </a:solidFill>
              </a:rPr>
              <a:t>Mire </a:t>
            </a:r>
            <a:r>
              <a:rPr lang="es-ES" sz="1600" dirty="0">
                <a:solidFill>
                  <a:schemeClr val="tx1"/>
                </a:solidFill>
              </a:rPr>
              <a:t>alrededor de </a:t>
            </a:r>
            <a:r>
              <a:rPr lang="es-ES" sz="1600" dirty="0">
                <a:solidFill>
                  <a:schemeClr val="tx1"/>
                </a:solidFill>
              </a:rPr>
              <a:t>s</a:t>
            </a:r>
            <a:r>
              <a:rPr lang="es-ES" sz="1600" dirty="0" smtClean="0">
                <a:solidFill>
                  <a:schemeClr val="tx1"/>
                </a:solidFill>
              </a:rPr>
              <a:t>u </a:t>
            </a:r>
            <a:r>
              <a:rPr lang="es-ES" sz="1600" dirty="0" smtClean="0">
                <a:solidFill>
                  <a:schemeClr val="tx1"/>
                </a:solidFill>
              </a:rPr>
              <a:t>salón de clases virtual!</a:t>
            </a:r>
            <a:r>
              <a:rPr lang="en" sz="1600" dirty="0" smtClean="0">
                <a:solidFill>
                  <a:schemeClr val="tx1"/>
                </a:solidFill>
              </a:rPr>
              <a:t> 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6025600" y="2324974"/>
            <a:ext cx="3044828" cy="1164459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500" dirty="0" smtClean="0"/>
              <a:t>Debería </a:t>
            </a:r>
            <a:r>
              <a:rPr lang="es-ES" sz="1500" dirty="0"/>
              <a:t>encontrar instrucciones para la lección, enlaces a las reuniones </a:t>
            </a:r>
            <a:r>
              <a:rPr lang="es-ES" sz="1500" dirty="0" smtClean="0"/>
              <a:t>de la mañana </a:t>
            </a:r>
            <a:r>
              <a:rPr lang="es-ES" sz="1500" dirty="0"/>
              <a:t>y otra información </a:t>
            </a:r>
            <a:r>
              <a:rPr lang="es-ES" sz="1500" dirty="0" smtClean="0"/>
              <a:t>importante.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t="808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8131850" y="322175"/>
            <a:ext cx="1221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Your name</a:t>
            </a:r>
            <a:r>
              <a:rPr lang="en"/>
              <a:t> </a:t>
            </a:r>
            <a:endParaRPr dirty="0"/>
          </a:p>
        </p:txBody>
      </p:sp>
      <p:sp>
        <p:nvSpPr>
          <p:cNvPr id="165" name="Google Shape;165;p27"/>
          <p:cNvSpPr txBox="1"/>
          <p:nvPr/>
        </p:nvSpPr>
        <p:spPr>
          <a:xfrm>
            <a:off x="3528400" y="493986"/>
            <a:ext cx="3145669" cy="106154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 smtClean="0"/>
              <a:t>Para </a:t>
            </a:r>
            <a:r>
              <a:rPr lang="es-ES" sz="1600" dirty="0"/>
              <a:t>volver a </a:t>
            </a:r>
            <a:r>
              <a:rPr lang="es-ES" sz="1600" dirty="0" smtClean="0"/>
              <a:t>la</a:t>
            </a:r>
            <a:r>
              <a:rPr lang="es-ES" sz="1600" dirty="0" smtClean="0"/>
              <a:t> </a:t>
            </a:r>
            <a:r>
              <a:rPr lang="es-ES" sz="1600" dirty="0"/>
              <a:t>lista de clases, </a:t>
            </a:r>
            <a:r>
              <a:rPr lang="es-ES" sz="1600" dirty="0" smtClean="0"/>
              <a:t>haga </a:t>
            </a:r>
            <a:r>
              <a:rPr lang="es-ES" sz="1600" dirty="0"/>
              <a:t>clic en el botón </a:t>
            </a:r>
            <a:r>
              <a:rPr lang="es-ES" sz="1600" dirty="0" smtClean="0"/>
              <a:t>“Cursos” </a:t>
            </a:r>
            <a:r>
              <a:rPr lang="es-ES" sz="1200" dirty="0" smtClean="0"/>
              <a:t>(Courses</a:t>
            </a:r>
            <a:r>
              <a:rPr lang="es-ES" sz="1200" dirty="0"/>
              <a:t>)</a:t>
            </a:r>
            <a:r>
              <a:rPr lang="es-ES" sz="1200" dirty="0" smtClean="0"/>
              <a:t> </a:t>
            </a:r>
            <a:r>
              <a:rPr lang="es-ES" sz="1600" dirty="0"/>
              <a:t>en la parte superior de la pantalla.</a:t>
            </a:r>
            <a:r>
              <a:rPr lang="en" sz="1600" dirty="0" smtClean="0"/>
              <a:t> </a:t>
            </a:r>
            <a:endParaRPr sz="1600" dirty="0"/>
          </a:p>
        </p:txBody>
      </p:sp>
      <p:sp>
        <p:nvSpPr>
          <p:cNvPr id="166" name="Google Shape;166;p27"/>
          <p:cNvSpPr txBox="1"/>
          <p:nvPr/>
        </p:nvSpPr>
        <p:spPr>
          <a:xfrm>
            <a:off x="6025600" y="2324974"/>
            <a:ext cx="2866152" cy="73353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500" dirty="0" smtClean="0"/>
              <a:t>¡</a:t>
            </a:r>
            <a:r>
              <a:rPr lang="es-ES" sz="1500" dirty="0"/>
              <a:t>Ahora ya </a:t>
            </a:r>
            <a:r>
              <a:rPr lang="es-ES" sz="1500" dirty="0" smtClean="0"/>
              <a:t>sabe </a:t>
            </a:r>
            <a:r>
              <a:rPr lang="es-ES" sz="1500" dirty="0"/>
              <a:t>cómo </a:t>
            </a:r>
            <a:r>
              <a:rPr lang="es-ES" sz="1500" dirty="0" smtClean="0"/>
              <a:t>navegar </a:t>
            </a:r>
            <a:r>
              <a:rPr lang="es-ES" sz="1500" dirty="0"/>
              <a:t>en</a:t>
            </a:r>
            <a:r>
              <a:rPr lang="es-ES" sz="1500" i="1" dirty="0"/>
              <a:t> </a:t>
            </a:r>
            <a:r>
              <a:rPr lang="es-ES" sz="1500" i="1" dirty="0" smtClean="0"/>
              <a:t>Schoology</a:t>
            </a:r>
            <a:r>
              <a:rPr lang="es-ES" sz="1500" dirty="0" smtClean="0"/>
              <a:t>!</a:t>
            </a:r>
            <a:r>
              <a:rPr lang="en" sz="1500" dirty="0" smtClean="0"/>
              <a:t> </a:t>
            </a:r>
            <a:endParaRPr sz="1500" dirty="0"/>
          </a:p>
        </p:txBody>
      </p:sp>
      <p:sp>
        <p:nvSpPr>
          <p:cNvPr id="167" name="Google Shape;167;p27"/>
          <p:cNvSpPr/>
          <p:nvPr/>
        </p:nvSpPr>
        <p:spPr>
          <a:xfrm>
            <a:off x="1118550" y="385150"/>
            <a:ext cx="732600" cy="22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7"/>
          <p:cNvSpPr/>
          <p:nvPr/>
        </p:nvSpPr>
        <p:spPr>
          <a:xfrm rot="5400000">
            <a:off x="642389" y="271304"/>
            <a:ext cx="309600" cy="450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240275" y="179625"/>
            <a:ext cx="5458200" cy="161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700" dirty="0" smtClean="0">
                <a:solidFill>
                  <a:srgbClr val="FFFFFF"/>
                </a:solidFill>
              </a:rPr>
              <a:t>Primero</a:t>
            </a:r>
            <a:r>
              <a:rPr lang="es-ES" sz="1700" dirty="0" smtClean="0">
                <a:solidFill>
                  <a:srgbClr val="FFFFFF"/>
                </a:solidFill>
              </a:rPr>
              <a:t>, </a:t>
            </a:r>
            <a:r>
              <a:rPr lang="es-ES" sz="1700" dirty="0">
                <a:solidFill>
                  <a:srgbClr val="FFFFFF"/>
                </a:solidFill>
              </a:rPr>
              <a:t>vamos a repasar cómo iniciar sesión en </a:t>
            </a:r>
            <a:r>
              <a:rPr lang="es-ES" sz="1700" i="1" dirty="0" smtClean="0">
                <a:solidFill>
                  <a:srgbClr val="FFFFFF"/>
                </a:solidFill>
              </a:rPr>
              <a:t>Classlink</a:t>
            </a:r>
            <a:r>
              <a:rPr lang="es-ES" sz="1700" dirty="0" smtClean="0">
                <a:solidFill>
                  <a:srgbClr val="FFFFFF"/>
                </a:solidFill>
              </a:rPr>
              <a:t>.</a:t>
            </a:r>
            <a:r>
              <a:rPr lang="en" sz="1700" dirty="0" smtClean="0">
                <a:solidFill>
                  <a:srgbClr val="FFFFFF"/>
                </a:solidFill>
              </a:rPr>
              <a:t> </a:t>
            </a:r>
            <a:endParaRPr sz="1700" dirty="0">
              <a:solidFill>
                <a:srgbClr val="FFFFFF"/>
              </a:solidFill>
            </a:endParaRPr>
          </a:p>
          <a:p>
            <a:pPr lvl="0"/>
            <a:r>
              <a:rPr lang="es-ES" sz="1700" dirty="0" smtClean="0">
                <a:solidFill>
                  <a:srgbClr val="FFFFFF"/>
                </a:solidFill>
              </a:rPr>
              <a:t>Si </a:t>
            </a:r>
            <a:r>
              <a:rPr lang="es-ES" sz="1700" dirty="0">
                <a:solidFill>
                  <a:srgbClr val="FFFFFF"/>
                </a:solidFill>
              </a:rPr>
              <a:t>ya </a:t>
            </a:r>
            <a:r>
              <a:rPr lang="es-ES" sz="1700" dirty="0" smtClean="0">
                <a:solidFill>
                  <a:srgbClr val="FFFFFF"/>
                </a:solidFill>
              </a:rPr>
              <a:t>conoce </a:t>
            </a:r>
            <a:r>
              <a:rPr lang="es-ES" sz="1700" dirty="0">
                <a:solidFill>
                  <a:srgbClr val="FFFFFF"/>
                </a:solidFill>
              </a:rPr>
              <a:t>esta parte, </a:t>
            </a:r>
            <a:r>
              <a:rPr lang="es-ES" sz="1700" dirty="0" smtClean="0">
                <a:solidFill>
                  <a:srgbClr val="FFFFFF"/>
                </a:solidFill>
              </a:rPr>
              <a:t>inicie </a:t>
            </a:r>
            <a:r>
              <a:rPr lang="es-ES" sz="1700" dirty="0">
                <a:solidFill>
                  <a:srgbClr val="FFFFFF"/>
                </a:solidFill>
              </a:rPr>
              <a:t>sesión, luego ... </a:t>
            </a:r>
            <a:r>
              <a:rPr lang="es-ES" sz="17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¡</a:t>
            </a:r>
            <a:r>
              <a:rPr lang="es-ES" sz="17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avance </a:t>
            </a:r>
            <a:r>
              <a:rPr lang="es-ES" sz="17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 </a:t>
            </a:r>
            <a:r>
              <a:rPr lang="es-ES" sz="1700" dirty="0">
                <a:solidFill>
                  <a:srgbClr val="FFFFFF"/>
                </a:solidFill>
              </a:rPr>
              <a:t>obtener más información sobre </a:t>
            </a:r>
            <a:r>
              <a:rPr lang="es-ES" sz="1700" i="1" dirty="0">
                <a:solidFill>
                  <a:srgbClr val="FFFFFF"/>
                </a:solidFill>
              </a:rPr>
              <a:t>Schoology</a:t>
            </a:r>
            <a:r>
              <a:rPr lang="es-ES" sz="1700" dirty="0">
                <a:solidFill>
                  <a:srgbClr val="FFFFFF"/>
                </a:solidFill>
              </a:rPr>
              <a:t>!</a:t>
            </a:r>
            <a:r>
              <a:rPr lang="en" sz="1700" dirty="0" smtClean="0">
                <a:solidFill>
                  <a:srgbClr val="FFFFFF"/>
                </a:solidFill>
              </a:rPr>
              <a:t> 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742587" y="866700"/>
            <a:ext cx="579333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1600" dirty="0" smtClean="0">
                <a:solidFill>
                  <a:schemeClr val="tx1"/>
                </a:solidFill>
              </a:rPr>
              <a:t>Ingrese a un navegador de Internet – </a:t>
            </a:r>
            <a:r>
              <a:rPr lang="es-PE" sz="1600" dirty="0" smtClean="0"/>
              <a:t>de preferencia Chrome. </a:t>
            </a:r>
            <a:endParaRPr lang="es-PE" sz="1600" dirty="0"/>
          </a:p>
        </p:txBody>
      </p:sp>
      <p:sp>
        <p:nvSpPr>
          <p:cNvPr id="68" name="Google Shape;68;p15"/>
          <p:cNvSpPr/>
          <p:nvPr/>
        </p:nvSpPr>
        <p:spPr>
          <a:xfrm>
            <a:off x="1742586" y="866700"/>
            <a:ext cx="5646185" cy="43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t="403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884567" y="494500"/>
            <a:ext cx="4729656" cy="62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dirty="0" smtClean="0"/>
              <a:t>Si está en una Chromebook del distrito, tendrá un </a:t>
            </a:r>
            <a:r>
              <a:rPr lang="es-PE" dirty="0" smtClean="0">
                <a:solidFill>
                  <a:schemeClr val="tx1"/>
                </a:solidFill>
              </a:rPr>
              <a:t>pequeño ícono de carpeta en la barra de marcadores</a:t>
            </a:r>
            <a:r>
              <a:rPr lang="es-PE" dirty="0" smtClean="0"/>
              <a:t>. </a:t>
            </a:r>
            <a:endParaRPr lang="es-PE" dirty="0"/>
          </a:p>
        </p:txBody>
      </p:sp>
      <p:sp>
        <p:nvSpPr>
          <p:cNvPr id="75" name="Google Shape;75;p16"/>
          <p:cNvSpPr/>
          <p:nvPr/>
        </p:nvSpPr>
        <p:spPr>
          <a:xfrm>
            <a:off x="675250" y="742863"/>
            <a:ext cx="429300" cy="381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/>
          <p:nvPr/>
        </p:nvSpPr>
        <p:spPr>
          <a:xfrm>
            <a:off x="451000" y="256000"/>
            <a:ext cx="877800" cy="19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6"/>
          <p:cNvSpPr txBox="1"/>
          <p:nvPr/>
        </p:nvSpPr>
        <p:spPr>
          <a:xfrm>
            <a:off x="34262" y="1172199"/>
            <a:ext cx="2435668" cy="89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dirty="0" smtClean="0"/>
              <a:t>Haga </a:t>
            </a:r>
            <a:r>
              <a:rPr lang="es-ES" dirty="0"/>
              <a:t>clic en </a:t>
            </a:r>
            <a:r>
              <a:rPr lang="es-ES" i="1" dirty="0" smtClean="0"/>
              <a:t>Folder</a:t>
            </a:r>
            <a:r>
              <a:rPr lang="es-ES" dirty="0" smtClean="0"/>
              <a:t> </a:t>
            </a:r>
            <a:r>
              <a:rPr lang="es-ES" sz="800" dirty="0" smtClean="0"/>
              <a:t>(carpeta) </a:t>
            </a:r>
            <a:r>
              <a:rPr lang="es-ES" dirty="0" smtClean="0"/>
              <a:t>, </a:t>
            </a:r>
            <a:r>
              <a:rPr lang="es-ES" dirty="0"/>
              <a:t>luego </a:t>
            </a:r>
            <a:r>
              <a:rPr lang="es-ES" dirty="0" smtClean="0"/>
              <a:t>seleccione</a:t>
            </a:r>
            <a:r>
              <a:rPr lang="en" i="1" dirty="0" smtClean="0"/>
              <a:t>“</a:t>
            </a:r>
            <a:r>
              <a:rPr lang="en" b="1" i="1" dirty="0" smtClean="0"/>
              <a:t>Classlink </a:t>
            </a:r>
            <a:r>
              <a:rPr lang="en" b="1" i="1" dirty="0"/>
              <a:t>SSO</a:t>
            </a:r>
            <a:r>
              <a:rPr lang="en" i="1" dirty="0"/>
              <a:t>.”</a:t>
            </a:r>
            <a:endParaRPr i="1" dirty="0"/>
          </a:p>
        </p:txBody>
      </p:sp>
      <p:sp>
        <p:nvSpPr>
          <p:cNvPr id="78" name="Google Shape;78;p16"/>
          <p:cNvSpPr/>
          <p:nvPr/>
        </p:nvSpPr>
        <p:spPr>
          <a:xfrm>
            <a:off x="34261" y="1172200"/>
            <a:ext cx="2435669" cy="89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6"/>
          <p:cNvSpPr/>
          <p:nvPr/>
        </p:nvSpPr>
        <p:spPr>
          <a:xfrm>
            <a:off x="2774650" y="494500"/>
            <a:ext cx="5150150" cy="67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t="4232"/>
          <a:stretch/>
        </p:blipFill>
        <p:spPr>
          <a:xfrm>
            <a:off x="-2225" y="0"/>
            <a:ext cx="9148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654011" y="532701"/>
            <a:ext cx="3631175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 smtClean="0"/>
              <a:t>Si </a:t>
            </a:r>
            <a:r>
              <a:rPr lang="es-ES" sz="1600" dirty="0"/>
              <a:t>no </a:t>
            </a:r>
            <a:r>
              <a:rPr lang="es-ES" sz="1600" dirty="0" smtClean="0"/>
              <a:t>tiene </a:t>
            </a:r>
            <a:r>
              <a:rPr lang="es-ES" sz="1600" dirty="0" smtClean="0"/>
              <a:t>folder </a:t>
            </a:r>
            <a:r>
              <a:rPr lang="es-ES" dirty="0" smtClean="0"/>
              <a:t>(carpeta), </a:t>
            </a:r>
            <a:r>
              <a:rPr lang="es-ES" sz="1600" dirty="0" smtClean="0"/>
              <a:t>escriba </a:t>
            </a:r>
            <a:r>
              <a:rPr lang="es-ES" sz="1600" i="1" dirty="0"/>
              <a:t>"d51 classlink"</a:t>
            </a:r>
            <a:r>
              <a:rPr lang="es-ES" sz="1600" dirty="0"/>
              <a:t> en la barra de búsqueda. Luego </a:t>
            </a:r>
            <a:r>
              <a:rPr lang="es-ES" sz="1600" dirty="0" smtClean="0"/>
              <a:t>presione </a:t>
            </a:r>
            <a:r>
              <a:rPr lang="es-ES" sz="1600" i="1" dirty="0"/>
              <a:t>enter</a:t>
            </a:r>
            <a:r>
              <a:rPr lang="es-ES" sz="1600" dirty="0"/>
              <a:t>.</a:t>
            </a:r>
            <a:r>
              <a:rPr lang="en" sz="1600" dirty="0" smtClean="0"/>
              <a:t> </a:t>
            </a:r>
            <a:endParaRPr sz="1600" dirty="0"/>
          </a:p>
        </p:txBody>
      </p:sp>
      <p:sp>
        <p:nvSpPr>
          <p:cNvPr id="86" name="Google Shape;86;p17"/>
          <p:cNvSpPr/>
          <p:nvPr/>
        </p:nvSpPr>
        <p:spPr>
          <a:xfrm>
            <a:off x="2407724" y="532700"/>
            <a:ext cx="4129710" cy="93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7"/>
          <p:cNvSpPr/>
          <p:nvPr/>
        </p:nvSpPr>
        <p:spPr>
          <a:xfrm>
            <a:off x="737300" y="55600"/>
            <a:ext cx="1016400" cy="19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7"/>
          <p:cNvSpPr/>
          <p:nvPr/>
        </p:nvSpPr>
        <p:spPr>
          <a:xfrm rot="-2700000">
            <a:off x="1854409" y="226616"/>
            <a:ext cx="400081" cy="45056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t="4707"/>
          <a:stretch/>
        </p:blipFill>
        <p:spPr>
          <a:xfrm>
            <a:off x="-1" y="-14970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864425" y="1391550"/>
            <a:ext cx="2567100" cy="141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sz="1600" dirty="0" smtClean="0"/>
              <a:t>El primer resultado debe ser </a:t>
            </a:r>
            <a:r>
              <a:rPr lang="es-PE" sz="1600" i="1" dirty="0" smtClean="0"/>
              <a:t>“D51 ClassLink Portal.”</a:t>
            </a:r>
            <a:endParaRPr lang="es-PE" sz="1600" dirty="0" smtClean="0"/>
          </a:p>
          <a:p>
            <a:pPr lvl="0" algn="ctr"/>
            <a:r>
              <a:rPr lang="es-PE" sz="1600" dirty="0" smtClean="0"/>
              <a:t>Haga </a:t>
            </a:r>
            <a:r>
              <a:rPr lang="es-PE" sz="1600" dirty="0" smtClean="0">
                <a:solidFill>
                  <a:schemeClr val="tx1"/>
                </a:solidFill>
              </a:rPr>
              <a:t>doble clic ahí.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931325" y="1391550"/>
            <a:ext cx="2500200" cy="118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</p:txBody>
      </p:sp>
      <p:sp>
        <p:nvSpPr>
          <p:cNvPr id="96" name="Google Shape;96;p18"/>
          <p:cNvSpPr/>
          <p:nvPr/>
        </p:nvSpPr>
        <p:spPr>
          <a:xfrm>
            <a:off x="1147625" y="1840050"/>
            <a:ext cx="2753100" cy="19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</p:txBody>
      </p:sp>
      <p:sp>
        <p:nvSpPr>
          <p:cNvPr id="97" name="Google Shape;97;p18"/>
          <p:cNvSpPr/>
          <p:nvPr/>
        </p:nvSpPr>
        <p:spPr>
          <a:xfrm rot="-5400000">
            <a:off x="4227775" y="1681498"/>
            <a:ext cx="309600" cy="450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t="7143" b="4665"/>
          <a:stretch/>
        </p:blipFill>
        <p:spPr>
          <a:xfrm>
            <a:off x="74500" y="937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930700" y="2412600"/>
            <a:ext cx="32826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FFFFFF"/>
                </a:solidFill>
              </a:rPr>
              <a:t>Haga </a:t>
            </a:r>
            <a:r>
              <a:rPr lang="en" sz="1600" dirty="0" smtClean="0">
                <a:solidFill>
                  <a:srgbClr val="FFFFFF"/>
                </a:solidFill>
              </a:rPr>
              <a:t>clic en el cuadro verde.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005200" y="380025"/>
            <a:ext cx="3282600" cy="49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dirty="0" smtClean="0">
                <a:solidFill>
                  <a:schemeClr val="tx1"/>
                </a:solidFill>
              </a:rPr>
              <a:t>¡Usted </a:t>
            </a:r>
            <a:r>
              <a:rPr lang="es-PE" sz="1600" dirty="0" smtClean="0">
                <a:solidFill>
                  <a:schemeClr val="tx1"/>
                </a:solidFill>
              </a:rPr>
              <a:t>debe estar en esta página!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PE" sz="1600" dirty="0">
              <a:solidFill>
                <a:srgbClr val="FFFFFF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3042400" y="380025"/>
            <a:ext cx="3208200" cy="41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9"/>
          <p:cNvSpPr/>
          <p:nvPr/>
        </p:nvSpPr>
        <p:spPr>
          <a:xfrm>
            <a:off x="3156100" y="2412600"/>
            <a:ext cx="2980800" cy="41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t="7522" b="50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264400" y="431075"/>
            <a:ext cx="2528700" cy="505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600" dirty="0" smtClean="0"/>
              <a:t>¡</a:t>
            </a:r>
            <a:r>
              <a:rPr lang="en-US" sz="1600" dirty="0"/>
              <a:t>Otra nueva </a:t>
            </a:r>
            <a:r>
              <a:rPr lang="en-US" sz="1600" dirty="0" smtClean="0"/>
              <a:t>página!</a:t>
            </a:r>
            <a:endParaRPr sz="1600" dirty="0"/>
          </a:p>
        </p:txBody>
      </p:sp>
      <p:sp>
        <p:nvSpPr>
          <p:cNvPr id="113" name="Google Shape;113;p20"/>
          <p:cNvSpPr txBox="1"/>
          <p:nvPr/>
        </p:nvSpPr>
        <p:spPr>
          <a:xfrm>
            <a:off x="1366345" y="1543950"/>
            <a:ext cx="3956180" cy="15081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 smtClean="0"/>
              <a:t>Para </a:t>
            </a:r>
            <a:r>
              <a:rPr lang="es-ES" sz="1600" dirty="0"/>
              <a:t>iniciar sesión, </a:t>
            </a:r>
            <a:r>
              <a:rPr lang="es-ES" sz="1600" dirty="0" smtClean="0"/>
              <a:t>debe </a:t>
            </a:r>
            <a:r>
              <a:rPr lang="es-ES" sz="1600" dirty="0" smtClean="0"/>
              <a:t>saber </a:t>
            </a:r>
            <a:r>
              <a:rPr lang="es-ES" sz="1600" dirty="0"/>
              <a:t>el nombre de </a:t>
            </a:r>
            <a:r>
              <a:rPr lang="es-ES" sz="1600" dirty="0" smtClean="0"/>
              <a:t>usuario </a:t>
            </a:r>
            <a:r>
              <a:rPr lang="es-ES" sz="1000" dirty="0" smtClean="0"/>
              <a:t>(username) </a:t>
            </a:r>
            <a:r>
              <a:rPr lang="es-ES" sz="1600" dirty="0" smtClean="0"/>
              <a:t>que usa </a:t>
            </a:r>
            <a:r>
              <a:rPr lang="es-ES" sz="1600" dirty="0" smtClean="0"/>
              <a:t>su </a:t>
            </a:r>
            <a:r>
              <a:rPr lang="es-ES" sz="1600" dirty="0" smtClean="0"/>
              <a:t>niño/a en el Distrito</a:t>
            </a:r>
            <a:r>
              <a:rPr lang="en" sz="1600" dirty="0" smtClean="0"/>
              <a:t> </a:t>
            </a:r>
            <a:endParaRPr sz="1600" dirty="0"/>
          </a:p>
          <a:p>
            <a:pPr lvl="0"/>
            <a:r>
              <a:rPr lang="es-ES" sz="1600" dirty="0" smtClean="0"/>
              <a:t>Escríbalo </a:t>
            </a:r>
            <a:r>
              <a:rPr lang="es-ES" sz="1600" dirty="0"/>
              <a:t>en el cuadro superior, luego </a:t>
            </a:r>
            <a:r>
              <a:rPr lang="es-ES" sz="1600" dirty="0" smtClean="0"/>
              <a:t>agregue </a:t>
            </a:r>
            <a:r>
              <a:rPr lang="en" sz="1600" b="1" dirty="0" smtClean="0"/>
              <a:t>@d51schools.org</a:t>
            </a:r>
            <a:r>
              <a:rPr lang="en" sz="1600" dirty="0" smtClean="0"/>
              <a:t> al final.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t="4707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2186152" y="380474"/>
            <a:ext cx="4645572" cy="1027911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FFFFFF"/>
                </a:solidFill>
              </a:rPr>
              <a:t>!Hurra! </a:t>
            </a:r>
            <a:r>
              <a:rPr lang="en" sz="2500" dirty="0" smtClean="0">
                <a:solidFill>
                  <a:schemeClr val="bg1"/>
                </a:solidFill>
              </a:rPr>
              <a:t>!Lo </a:t>
            </a:r>
            <a:r>
              <a:rPr lang="en" sz="2500" dirty="0" smtClean="0">
                <a:solidFill>
                  <a:schemeClr val="bg1"/>
                </a:solidFill>
              </a:rPr>
              <a:t>logró!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348</Words>
  <Application>Microsoft Office PowerPoint</Application>
  <PresentationFormat>On-screen Show (16:9)</PresentationFormat>
  <Paragraphs>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Como...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to...</dc:title>
  <dc:creator>Raffo, Jesus</dc:creator>
  <cp:lastModifiedBy>Raffo, Jesus</cp:lastModifiedBy>
  <cp:revision>32</cp:revision>
  <dcterms:modified xsi:type="dcterms:W3CDTF">2020-09-02T14:45:22Z</dcterms:modified>
</cp:coreProperties>
</file>